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0" r:id="rId6"/>
    <p:sldId id="310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21" r:id="rId17"/>
    <p:sldId id="319" r:id="rId18"/>
    <p:sldId id="320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5" r:id="rId29"/>
    <p:sldId id="336" r:id="rId30"/>
    <p:sldId id="334" r:id="rId31"/>
    <p:sldId id="337" r:id="rId32"/>
    <p:sldId id="338" r:id="rId33"/>
    <p:sldId id="306" r:id="rId34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B35AABD-8BEC-4262-AA87-0B9D075C4430}">
          <p14:sldIdLst>
            <p14:sldId id="256"/>
            <p14:sldId id="270"/>
            <p14:sldId id="310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1"/>
            <p14:sldId id="319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4"/>
            <p14:sldId id="337"/>
            <p14:sldId id="338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>
      <p:cViewPr varScale="1">
        <p:scale>
          <a:sx n="97" d="100"/>
          <a:sy n="97" d="100"/>
        </p:scale>
        <p:origin x="114" y="4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285739-E9BE-4BDE-AF28-997D31482228}" type="datetime1">
              <a:rPr lang="it-IT" smtClean="0"/>
              <a:t>21/02/2019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8448E-C344-4686-8179-C708320F74A4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55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615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58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539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4277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069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652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48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2697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36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4262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101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195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260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1560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526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8004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7485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2977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581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3334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695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2343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61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81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75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504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731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7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32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guardo verso le nuvole e il cielo azzurro circondato da edifici con vetrat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 spc="-9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BC491-2378-4C4A-B87C-D623E6664EFF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21513-8806-42DF-B61A-709124AC490F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161186-BABE-43C9-A8D8-AC14B8E0D045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F000F-CAD1-4592-ABDD-889CC1368E14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B9363B-ED16-4B46-992E-2EAF5D1E3F47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E4054-3F29-4E2B-9B78-B53F5E5F1BF0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D1EF1D-311D-4533-9370-B05639D076C2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13ECC6-3D3D-4A43-BD8C-B72D6D617340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76A9D3-592B-4A1D-B3D3-31ABFCB2C754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BD05E2-6DDB-4D88-ADE4-0AF820806F62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8D2F06-32A1-4734-A93A-3B3B8BC85FF4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F85CE89-D206-4B85-AA1B-BA6E04959684}" type="datetime1">
              <a:rPr lang="it-IT" noProof="0" smtClean="0"/>
              <a:t>21/02/2019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it-IT" dirty="0">
                <a:latin typeface="Montserrat" panose="00000500000000000000" pitchFamily="2" charset="0"/>
              </a:rPr>
              <a:t>CARCHECK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Progetto di ingegneria del software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18054D-756C-481B-9B0E-3E9929597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56" y="2204864"/>
            <a:ext cx="1953114" cy="19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6883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ESEMPIO DI S.D. UML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13F762-6B05-4441-97FB-3165935A3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1595666"/>
            <a:ext cx="5048955" cy="47813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5484254-32EA-4327-89A0-2FC2EADF4E90}"/>
              </a:ext>
            </a:extLst>
          </p:cNvPr>
          <p:cNvSpPr txBox="1"/>
          <p:nvPr/>
        </p:nvSpPr>
        <p:spPr>
          <a:xfrm>
            <a:off x="6312973" y="3717032"/>
            <a:ext cx="5475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Ulteriori diagrammi sono disponibili nel RAD</a:t>
            </a:r>
          </a:p>
        </p:txBody>
      </p:sp>
    </p:spTree>
    <p:extLst>
      <p:ext uri="{BB962C8B-B14F-4D97-AF65-F5344CB8AC3E}">
        <p14:creationId xmlns:p14="http://schemas.microsoft.com/office/powerpoint/2010/main" val="154115058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6748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OBIETTIVI DI DESIGN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 di performance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 di affidabilità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 di manutenzione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 per l’end-user</a:t>
            </a:r>
          </a:p>
        </p:txBody>
      </p:sp>
    </p:spTree>
    <p:extLst>
      <p:ext uri="{BB962C8B-B14F-4D97-AF65-F5344CB8AC3E}">
        <p14:creationId xmlns:p14="http://schemas.microsoft.com/office/powerpoint/2010/main" val="3438077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882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ARCHITETTURA SOFTWARE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Architettura Client-Server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Maggiore portabilità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Maggiore flessibilità</a:t>
            </a: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1A99AF-2270-4349-9D39-A14EB60C3C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44" y="3689338"/>
            <a:ext cx="6481535" cy="27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1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9578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ARCHITETTURA SOFTWARE(2)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Nella realizzazione del sistema abbiamo seguito l’MVC, acronimo che sta per Model-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-Controller</a:t>
            </a: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1A99AF-2270-4349-9D39-A14EB60C3C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30" y="3429000"/>
            <a:ext cx="4275563" cy="27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447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9275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GESTIONE DATI PERSISTENTI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D8947FF-DE3F-466A-85B2-E62C9F49CD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20" y="2060848"/>
            <a:ext cx="847028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48736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1002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GESTIONE DATI PERSISTENTI(2)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D8947FF-DE3F-466A-85B2-E62C9F49CD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463" y="2060848"/>
            <a:ext cx="7934194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15136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3629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FASTCRUD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favorire la gestione dei dati, il team ha implementato il proprio CRUD: 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FastCRUD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Gestione più semplice delle operazioni di Creazione, Lettura, Aggiornamento e Cancellazione</a:t>
            </a: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25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040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CONTROLLO ACCESSI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 progetto sono stati differenziate le varie tipologie di utenti in :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Utente non registrato	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Officina autorizzata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643959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79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CONTROLLO ACCESSI(2)</a:t>
            </a:r>
          </a:p>
        </p:txBody>
      </p:sp>
      <p:graphicFrame>
        <p:nvGraphicFramePr>
          <p:cNvPr id="2" name="Segnaposto contenuto 1">
            <a:extLst>
              <a:ext uri="{FF2B5EF4-FFF2-40B4-BE49-F238E27FC236}">
                <a16:creationId xmlns:a16="http://schemas.microsoft.com/office/drawing/2014/main" id="{C551259F-101F-45AE-BABB-B0BE6BF4F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46360"/>
              </p:ext>
            </p:extLst>
          </p:nvPr>
        </p:nvGraphicFramePr>
        <p:xfrm>
          <a:off x="2538508" y="1768481"/>
          <a:ext cx="4618928" cy="4526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732">
                  <a:extLst>
                    <a:ext uri="{9D8B030D-6E8A-4147-A177-3AD203B41FA5}">
                      <a16:colId xmlns:a16="http://schemas.microsoft.com/office/drawing/2014/main" val="2794377325"/>
                    </a:ext>
                  </a:extLst>
                </a:gridCol>
                <a:gridCol w="1154732">
                  <a:extLst>
                    <a:ext uri="{9D8B030D-6E8A-4147-A177-3AD203B41FA5}">
                      <a16:colId xmlns:a16="http://schemas.microsoft.com/office/drawing/2014/main" val="2745670145"/>
                    </a:ext>
                  </a:extLst>
                </a:gridCol>
                <a:gridCol w="1154732">
                  <a:extLst>
                    <a:ext uri="{9D8B030D-6E8A-4147-A177-3AD203B41FA5}">
                      <a16:colId xmlns:a16="http://schemas.microsoft.com/office/drawing/2014/main" val="2753066408"/>
                    </a:ext>
                  </a:extLst>
                </a:gridCol>
                <a:gridCol w="1154732">
                  <a:extLst>
                    <a:ext uri="{9D8B030D-6E8A-4147-A177-3AD203B41FA5}">
                      <a16:colId xmlns:a16="http://schemas.microsoft.com/office/drawing/2014/main" val="2803953536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 dirty="0">
                          <a:effectLst/>
                        </a:rPr>
                        <a:t> </a:t>
                      </a:r>
                      <a:endParaRPr lang="it-IT" sz="900" kern="150" dirty="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Utente non registrato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Officina autorizzata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Amministratore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extLst>
                  <a:ext uri="{0D108BD9-81ED-4DB2-BD59-A6C34878D82A}">
                    <a16:rowId xmlns:a16="http://schemas.microsoft.com/office/drawing/2014/main" val="3036406449"/>
                  </a:ext>
                </a:extLst>
              </a:tr>
              <a:tr h="967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Utente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457200">
                        <a:spcAft>
                          <a:spcPts val="0"/>
                        </a:spcAft>
                      </a:pPr>
                      <a:endParaRPr lang="it-IT" sz="1100" kern="150">
                        <a:effectLst/>
                        <a:latin typeface="Calibri Light" panose="020F0302020204030204" pitchFamily="34" charset="0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Login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Logout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Login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Logout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Aggiungi nuovo utente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Rimuovi utente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extLst>
                  <a:ext uri="{0D108BD9-81ED-4DB2-BD59-A6C34878D82A}">
                    <a16:rowId xmlns:a16="http://schemas.microsoft.com/office/drawing/2014/main" val="4040227605"/>
                  </a:ext>
                </a:extLst>
              </a:tr>
              <a:tr h="1289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Veicolo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Ricerca dati veicolo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 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Ricerca dati veicolo</a:t>
                      </a:r>
                      <a:endParaRPr lang="it-IT" sz="900" kern="15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 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Ricerca dati veicolo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Modifica dati veicolo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Aggiungi veicolo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Rimuovi veicolo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extLst>
                  <a:ext uri="{0D108BD9-81ED-4DB2-BD59-A6C34878D82A}">
                    <a16:rowId xmlns:a16="http://schemas.microsoft.com/office/drawing/2014/main" val="4069917411"/>
                  </a:ext>
                </a:extLst>
              </a:tr>
              <a:tr h="14507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100" kern="150">
                          <a:effectLst/>
                        </a:rPr>
                        <a:t>Revisione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it-IT" sz="1100" kern="150">
                        <a:effectLst/>
                        <a:latin typeface="Calibri Light" panose="020F0302020204030204" pitchFamily="34" charset="0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Aggiungi revisione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Elimina revisione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Modifica dati revisione</a:t>
                      </a:r>
                      <a:endParaRPr lang="it-IT" sz="900" kern="15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>
                          <a:effectLst/>
                        </a:rPr>
                        <a:t>Visualizza revisioni effettuate</a:t>
                      </a:r>
                      <a:endParaRPr lang="it-IT" sz="900" kern="15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 dirty="0">
                          <a:effectLst/>
                        </a:rPr>
                        <a:t>Elimina revisione</a:t>
                      </a:r>
                      <a:endParaRPr lang="it-IT" sz="900" kern="15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 dirty="0">
                          <a:effectLst/>
                        </a:rPr>
                        <a:t>Modifica dati revisione</a:t>
                      </a:r>
                      <a:endParaRPr lang="it-IT" sz="900" kern="15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Blip>
                          <a:blip r:embed="rId4"/>
                        </a:buBlip>
                        <a:tabLst>
                          <a:tab pos="457200" algn="l"/>
                        </a:tabLst>
                      </a:pPr>
                      <a:r>
                        <a:rPr lang="it-IT" sz="1100" kern="150" dirty="0">
                          <a:effectLst/>
                        </a:rPr>
                        <a:t>Visualizza revisioni effettuate da officina specifica</a:t>
                      </a:r>
                      <a:endParaRPr lang="it-IT" sz="900" kern="150" dirty="0">
                        <a:effectLst/>
                        <a:latin typeface="Liberation Serif"/>
                        <a:ea typeface="WenQuanYi Micro Hei"/>
                        <a:cs typeface="Lohit Devanagari"/>
                      </a:endParaRPr>
                    </a:p>
                  </a:txBody>
                  <a:tcPr marL="51812" marR="51812" marT="0" marB="0"/>
                </a:tc>
                <a:extLst>
                  <a:ext uri="{0D108BD9-81ED-4DB2-BD59-A6C34878D82A}">
                    <a16:rowId xmlns:a16="http://schemas.microsoft.com/office/drawing/2014/main" val="2943105658"/>
                  </a:ext>
                </a:extLst>
              </a:tr>
            </a:tbl>
          </a:graphicData>
        </a:graphic>
      </p:graphicFrame>
      <p:sp>
        <p:nvSpPr>
          <p:cNvPr id="6" name="Segno di moltiplicazione 5">
            <a:extLst>
              <a:ext uri="{FF2B5EF4-FFF2-40B4-BE49-F238E27FC236}">
                <a16:creationId xmlns:a16="http://schemas.microsoft.com/office/drawing/2014/main" id="{71995E5E-E7BD-44B4-9A9A-299275ABC6C1}"/>
              </a:ext>
            </a:extLst>
          </p:cNvPr>
          <p:cNvSpPr/>
          <p:nvPr/>
        </p:nvSpPr>
        <p:spPr>
          <a:xfrm>
            <a:off x="4078188" y="2204864"/>
            <a:ext cx="266700" cy="190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/>
          </a:p>
        </p:txBody>
      </p:sp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C4488DE0-3AD6-4664-A590-BAA88DE09EDD}"/>
              </a:ext>
            </a:extLst>
          </p:cNvPr>
          <p:cNvSpPr/>
          <p:nvPr/>
        </p:nvSpPr>
        <p:spPr>
          <a:xfrm>
            <a:off x="6089650" y="9687835"/>
            <a:ext cx="266700" cy="190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/>
          </a:p>
        </p:txBody>
      </p:sp>
      <p:sp>
        <p:nvSpPr>
          <p:cNvPr id="9" name="Segno di moltiplicazione 8">
            <a:extLst>
              <a:ext uri="{FF2B5EF4-FFF2-40B4-BE49-F238E27FC236}">
                <a16:creationId xmlns:a16="http://schemas.microsoft.com/office/drawing/2014/main" id="{4BC73C97-0F7A-4202-9F7E-40E79A50BE93}"/>
              </a:ext>
            </a:extLst>
          </p:cNvPr>
          <p:cNvSpPr/>
          <p:nvPr/>
        </p:nvSpPr>
        <p:spPr>
          <a:xfrm>
            <a:off x="4078188" y="4725144"/>
            <a:ext cx="266700" cy="1905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0541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8650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SERVIZI DEI SOTTOSISTEMI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questa sezione, per ciascuno dei sottosistemi, sono stati analizzati i vari servizi offerti</a:t>
            </a: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92986F-E490-451F-90C2-7A34D5C59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927"/>
            <a:ext cx="18473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Immagine 6">
            <a:extLst>
              <a:ext uri="{FF2B5EF4-FFF2-40B4-BE49-F238E27FC236}">
                <a16:creationId xmlns:a16="http://schemas.microsoft.com/office/drawing/2014/main" id="{8EA0A6B4-7A75-4D48-B013-FE944B071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3249819"/>
            <a:ext cx="61245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3FF5D0D-17A7-4706-974F-528E62A7A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9025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6192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C8C9BA8-C9BF-4C92-B3FD-E9B0AF56E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026817"/>
              </p:ext>
            </p:extLst>
          </p:nvPr>
        </p:nvGraphicFramePr>
        <p:xfrm>
          <a:off x="950912" y="2348880"/>
          <a:ext cx="102870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22514021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81274301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797691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Matricola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75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Francesco Capriglione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0512104540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Project manager,</a:t>
                      </a: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UI/UX developer,</a:t>
                      </a: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0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Giovanni </a:t>
                      </a:r>
                      <a:r>
                        <a:rPr lang="it-IT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Iacovazzo</a:t>
                      </a:r>
                      <a:endParaRPr lang="it-IT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0512104774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Software Analyst,</a:t>
                      </a: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QA Engineering,</a:t>
                      </a:r>
                    </a:p>
                    <a:p>
                      <a:r>
                        <a:rPr lang="it-IT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Tecnical</a:t>
                      </a:r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Writer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507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Daniele De Falco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0512104666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API </a:t>
                      </a:r>
                      <a:r>
                        <a:rPr lang="it-IT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Engineer</a:t>
                      </a:r>
                      <a:endParaRPr lang="it-IT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QA Test </a:t>
                      </a:r>
                      <a:r>
                        <a:rPr lang="it-IT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lead</a:t>
                      </a:r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</a:t>
                      </a: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Back-end 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35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Aldo D’Auria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0512104594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Back-end developer,</a:t>
                      </a:r>
                    </a:p>
                    <a:p>
                      <a:r>
                        <a:rPr lang="it-IT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 </a:t>
                      </a:r>
                      <a:r>
                        <a:rPr lang="it-IT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Engineer</a:t>
                      </a:r>
                      <a:endParaRPr lang="it-IT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33434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989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MEMBRI DEL PROGETTO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9594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INTERFACE DOC. GUIDELINES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Convenzione sui nomi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Camel 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notation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lingua inglese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Nessun carattere speciale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Esempio: convenzione sui nomi delle Interfacce</a:t>
            </a: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Devonono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iniziare con la lettera I (i) maiuscola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prima lettera del nome dell’interfaccia dopo la I deve essere in maiuscolo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Evitare di utilizzare acronimi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ulteriori convenzioni vedere il punto 1.2 dell’ODD</a:t>
            </a:r>
          </a:p>
        </p:txBody>
      </p:sp>
    </p:spTree>
    <p:extLst>
      <p:ext uri="{BB962C8B-B14F-4D97-AF65-F5344CB8AC3E}">
        <p14:creationId xmlns:p14="http://schemas.microsoft.com/office/powerpoint/2010/main" val="1603150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PACKAGE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package principali:</a:t>
            </a:r>
          </a:p>
          <a:p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carcheck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Gestisce l’intero sistema</a:t>
            </a:r>
          </a:p>
          <a:p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dsoft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Gestisce il 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crud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la struttura dettagliata consultare il punto 2 dell’ODD</a:t>
            </a:r>
          </a:p>
        </p:txBody>
      </p:sp>
    </p:spTree>
    <p:extLst>
      <p:ext uri="{BB962C8B-B14F-4D97-AF65-F5344CB8AC3E}">
        <p14:creationId xmlns:p14="http://schemas.microsoft.com/office/powerpoint/2010/main" val="4076177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6308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CLASS INTERFACES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Vengono mostrate le dipendenze, i metodi e gli attributi delle classi</a:t>
            </a: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la struttura dettagliata consultare il punto 3 dell’ODD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4BE6D7D-AEEC-4E96-97DC-06DCA9917E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3852" y="2852936"/>
            <a:ext cx="2817126" cy="2520183"/>
          </a:xfrm>
          <a:prstGeom prst="rect">
            <a:avLst/>
          </a:prstGeom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BDCC9FC-E7CD-490B-A562-DD7B3269A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19302"/>
              </p:ext>
            </p:extLst>
          </p:nvPr>
        </p:nvGraphicFramePr>
        <p:xfrm>
          <a:off x="4427705" y="3291367"/>
          <a:ext cx="6253480" cy="1643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9010">
                  <a:extLst>
                    <a:ext uri="{9D8B030D-6E8A-4147-A177-3AD203B41FA5}">
                      <a16:colId xmlns:a16="http://schemas.microsoft.com/office/drawing/2014/main" val="2562714679"/>
                    </a:ext>
                  </a:extLst>
                </a:gridCol>
                <a:gridCol w="5284470">
                  <a:extLst>
                    <a:ext uri="{9D8B030D-6E8A-4147-A177-3AD203B41FA5}">
                      <a16:colId xmlns:a16="http://schemas.microsoft.com/office/drawing/2014/main" val="1760596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Classe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PeopleManager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084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Manager che si occupa della gestione dei dati di una persona fisica nel sistema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211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Pre-condizioni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Context PeopleManager::doRetrieveByFiscalCode(code: String)</a:t>
                      </a:r>
                      <a:endParaRPr lang="it-IT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Pre: code != null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067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Post-condizioni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Context PeopleManager::doRetrieveByFiscalCode(code: String)</a:t>
                      </a:r>
                      <a:endParaRPr lang="it-IT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Post: people.getFiscalCode() = code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63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Invarianti</a:t>
                      </a:r>
                      <a:endParaRPr lang="it-IT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939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6626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5753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DESIGN PATTERN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design pattern utilizzati: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Singleton</a:t>
            </a: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FrontController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Strategy</a:t>
            </a: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Factory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magine 7" descr="Singleton pattern class diagram Â ">
            <a:extLst>
              <a:ext uri="{FF2B5EF4-FFF2-40B4-BE49-F238E27FC236}">
                <a16:creationId xmlns:a16="http://schemas.microsoft.com/office/drawing/2014/main" id="{A4FE5AA4-7426-4165-A7E2-6E7346BC7B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56" y="2708920"/>
            <a:ext cx="4305776" cy="3229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49872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6484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IMPLEMENTAZIONE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Homepage</a:t>
            </a: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D49740D-91CA-4FFB-A4A1-439F9162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12" y="2615001"/>
            <a:ext cx="6814492" cy="35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949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78097" y="476672"/>
            <a:ext cx="7237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IMPLEMENTAZIONE(2)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 amministratore</a:t>
            </a:r>
          </a:p>
          <a:p>
            <a:pPr marL="0" indent="0">
              <a:buNone/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D49740D-91CA-4FFB-A4A1-439F91620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2618544"/>
            <a:ext cx="6814492" cy="35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3542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78097" y="476672"/>
            <a:ext cx="7236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IMPLEMENTAZIONE(3)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Revisioni officina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D49740D-91CA-4FFB-A4A1-439F91620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2618624"/>
            <a:ext cx="6814492" cy="35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297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3999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TEST PLANE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Strategia 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blackbox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effettuato con strumenti come:</a:t>
            </a: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Junit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Selenium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Esempio test case</a:t>
            </a: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2283214-7E08-4635-B552-B52D5CDF5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42155"/>
              </p:ext>
            </p:extLst>
          </p:nvPr>
        </p:nvGraphicFramePr>
        <p:xfrm>
          <a:off x="4661152" y="3429000"/>
          <a:ext cx="6113780" cy="3118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890">
                  <a:extLst>
                    <a:ext uri="{9D8B030D-6E8A-4147-A177-3AD203B41FA5}">
                      <a16:colId xmlns:a16="http://schemas.microsoft.com/office/drawing/2014/main" val="3656418664"/>
                    </a:ext>
                  </a:extLst>
                </a:gridCol>
                <a:gridCol w="3056890">
                  <a:extLst>
                    <a:ext uri="{9D8B030D-6E8A-4147-A177-3AD203B41FA5}">
                      <a16:colId xmlns:a16="http://schemas.microsoft.com/office/drawing/2014/main" val="7133349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88310" algn="ctr"/>
                        </a:tabLst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Parametro: Targa automobile	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50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Formato</a:t>
                      </a:r>
                      <a:endParaRPr lang="it-IT" sz="11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Rispetta il formato ^(([a-z]){2}([0-9]){5})$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Rispetta il formato ^(([0-9]){6}([a-z]){2})$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Rispetta il formato ^(([a-z]){3}([0-9]){5})$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Rispetta il formato ^(([a-z]){2}([0-9]){3}([a-z]){2})$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 rispetta nessuno dei formati precedenti [</a:t>
                      </a:r>
                      <a:r>
                        <a:rPr lang="it-IT" sz="12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error</a:t>
                      </a: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]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231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Corrispondenza</a:t>
                      </a:r>
                      <a:endParaRPr lang="it-IT" sz="11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 corrispondenza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Senza corrispondenza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977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90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8552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TEST CASE SPECIFICATION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Esempio di test items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392424A-75D8-4045-824D-1DF703422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28489"/>
              </p:ext>
            </p:extLst>
          </p:nvPr>
        </p:nvGraphicFramePr>
        <p:xfrm>
          <a:off x="1917948" y="2996952"/>
          <a:ext cx="8208912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9452">
                  <a:extLst>
                    <a:ext uri="{9D8B030D-6E8A-4147-A177-3AD203B41FA5}">
                      <a16:colId xmlns:a16="http://schemas.microsoft.com/office/drawing/2014/main" val="1149868619"/>
                    </a:ext>
                  </a:extLst>
                </a:gridCol>
                <a:gridCol w="6279460">
                  <a:extLst>
                    <a:ext uri="{9D8B030D-6E8A-4147-A177-3AD203B41FA5}">
                      <a16:colId xmlns:a16="http://schemas.microsoft.com/office/drawing/2014/main" val="1165878261"/>
                    </a:ext>
                  </a:extLst>
                </a:gridCol>
              </a:tblGrid>
              <a:tr h="460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Test case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effectLst/>
                        </a:rPr>
                        <a:t>Test targa autovettura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6084062"/>
                  </a:ext>
                </a:extLst>
              </a:tr>
              <a:tr h="460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Codice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1.1.2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549902"/>
                  </a:ext>
                </a:extLst>
              </a:tr>
              <a:tr h="9432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Input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Categoria veicolo = “Autoveicolo”</a:t>
                      </a:r>
                      <a:endParaRPr lang="it-IT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Targa = “”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992341"/>
                  </a:ext>
                </a:extLst>
              </a:tr>
              <a:tr h="9432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>
                          <a:effectLst/>
                        </a:rPr>
                        <a:t>Oracolo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300" dirty="0">
                          <a:effectLst/>
                        </a:rPr>
                        <a:t>Verrà visualizzato un messaggio d’errore che invita l’utente a digitare una targa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1506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C8F6506-3C9E-482A-B556-6ECF53E5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289" y="3572571"/>
            <a:ext cx="13925298" cy="74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0583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39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TEST CASE EXECUTION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8F6506-3C9E-482A-B556-6ECF53E5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0284" y="3212976"/>
            <a:ext cx="13925298" cy="74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2C73933-BF5D-43C4-BE15-B23BDCC602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5860" y="1452899"/>
            <a:ext cx="6120130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358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8464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DOMINIO DEL PROBLEMA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Elevata quantità di veicoli sul suolo pubblico italiano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italiani su 10 hanno un veicolo di proprietà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Elevata quantità di informazioni da considerare su ogni veicolo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Assicurazione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Categoria EURO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Tassa di possesso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Etc.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Difficoltà ad individuare e comprendere tali informazioni</a:t>
            </a:r>
          </a:p>
        </p:txBody>
      </p:sp>
    </p:spTree>
    <p:extLst>
      <p:ext uri="{BB962C8B-B14F-4D97-AF65-F5344CB8AC3E}">
        <p14:creationId xmlns:p14="http://schemas.microsoft.com/office/powerpoint/2010/main" val="954086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1026B87-3927-4302-BE9B-A3D3CB0C8DD1}"/>
              </a:ext>
            </a:extLst>
          </p:cNvPr>
          <p:cNvSpPr txBox="1">
            <a:spLocks/>
          </p:cNvSpPr>
          <p:nvPr/>
        </p:nvSpPr>
        <p:spPr>
          <a:xfrm>
            <a:off x="1989956" y="2420888"/>
            <a:ext cx="7704856" cy="1503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i="1" dirty="0"/>
              <a:t>Grazie per l’attenzione</a:t>
            </a:r>
            <a:endParaRPr lang="it-IT" b="1" dirty="0"/>
          </a:p>
        </p:txBody>
      </p:sp>
      <p:sp>
        <p:nvSpPr>
          <p:cNvPr id="5" name="Titolo 12">
            <a:extLst>
              <a:ext uri="{FF2B5EF4-FFF2-40B4-BE49-F238E27FC236}">
                <a16:creationId xmlns:a16="http://schemas.microsoft.com/office/drawing/2014/main" id="{17A842AE-75EA-4F45-9BDF-C8887A246BCE}"/>
              </a:ext>
            </a:extLst>
          </p:cNvPr>
          <p:cNvSpPr txBox="1">
            <a:spLocks/>
          </p:cNvSpPr>
          <p:nvPr/>
        </p:nvSpPr>
        <p:spPr>
          <a:xfrm>
            <a:off x="431992" y="3407979"/>
            <a:ext cx="9956687" cy="2165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85274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4729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IL PROBLEMA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Tanti portali diversi per un dominio comune</a:t>
            </a: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Difficoltà nell’estrarre informazioni fondamentali per il rispetto delle leggi italiane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ZTL su veicoli con determinate categorie EURO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Controllo scadenze del proprio veicolo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0A32E1F-E79F-4A36-BF38-1595B9B2BD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834461"/>
            <a:ext cx="2159160" cy="9072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303D01-60AC-47D7-97C0-0632B0255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718" y="1700808"/>
            <a:ext cx="1608807" cy="11745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B1063D2-B3E6-46D7-AB86-564B2B1440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51" y="1741370"/>
            <a:ext cx="2016225" cy="8811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31E17C-B872-433C-81A9-69910B2F4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265" y="1581718"/>
            <a:ext cx="147053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76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SOLUZIONE E OBIETTIVI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Realizzare una piattaforma che unisca tutte le funzionalità di quelle già esistenti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Fornire un portale alle autofficine per la gestione delle revisioni</a:t>
            </a:r>
          </a:p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Fornire una piattaforma che fornisca al ministero un modo semplice per gestire la grossa mole di dati</a:t>
            </a:r>
          </a:p>
        </p:txBody>
      </p:sp>
    </p:spTree>
    <p:extLst>
      <p:ext uri="{BB962C8B-B14F-4D97-AF65-F5344CB8AC3E}">
        <p14:creationId xmlns:p14="http://schemas.microsoft.com/office/powerpoint/2010/main" val="2731776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459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ESEMPIO DI SCENARIO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38B62C2-E598-48AF-A31F-5BC1C189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1" y="1913481"/>
            <a:ext cx="4547858" cy="4191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508D66-606F-4000-A1AA-2718AF715C08}"/>
              </a:ext>
            </a:extLst>
          </p:cNvPr>
          <p:cNvSpPr txBox="1"/>
          <p:nvPr/>
        </p:nvSpPr>
        <p:spPr>
          <a:xfrm>
            <a:off x="6312973" y="3717032"/>
            <a:ext cx="5043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Ulteriori scenari sono disponibili nel RAD</a:t>
            </a:r>
          </a:p>
        </p:txBody>
      </p:sp>
    </p:spTree>
    <p:extLst>
      <p:ext uri="{BB962C8B-B14F-4D97-AF65-F5344CB8AC3E}">
        <p14:creationId xmlns:p14="http://schemas.microsoft.com/office/powerpoint/2010/main" val="35063285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6771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ESEMPI DI REQUISITI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Funzionali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Gestione veicoli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utente deve avere la possibilità di controllare le informazioni di un veicolo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officina deve poter inserire e/o modificare una revisione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amministratore deve poter contrassegnare il veicolo come rottamato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Gestione utenti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amministratore deve poter approvare o rifiutare una richiesta di adesione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officina deve poter presentare una richiesta di adesione</a:t>
            </a:r>
          </a:p>
        </p:txBody>
      </p:sp>
    </p:spTree>
    <p:extLst>
      <p:ext uri="{BB962C8B-B14F-4D97-AF65-F5344CB8AC3E}">
        <p14:creationId xmlns:p14="http://schemas.microsoft.com/office/powerpoint/2010/main" val="3092691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68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ESEMPI DI REQUISITI (2)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BFC821-F381-46AA-BCBD-BC931DBD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2" y="1988840"/>
            <a:ext cx="10287000" cy="4190999"/>
          </a:xfrm>
        </p:spPr>
        <p:txBody>
          <a:bodyPr>
            <a:normAutofit/>
          </a:bodyPr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funzionali</a:t>
            </a:r>
          </a:p>
          <a:p>
            <a:pPr lvl="1"/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deve essere in grado di raggiungere ciascuna funzionalità della </a:t>
            </a:r>
            <a:r>
              <a:rPr lang="it-I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paiattaforma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massimo 3 step</a:t>
            </a: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  <a:p>
            <a:pPr lvl="2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tempo di risposta, una volta interrogato il sistema, deve essere al massimo di 10 secondi;</a:t>
            </a: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Ulteriori requisiti sono disponibili nel RAD</a:t>
            </a:r>
          </a:p>
        </p:txBody>
      </p:sp>
    </p:spTree>
    <p:extLst>
      <p:ext uri="{BB962C8B-B14F-4D97-AF65-F5344CB8AC3E}">
        <p14:creationId xmlns:p14="http://schemas.microsoft.com/office/powerpoint/2010/main" val="136096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E37B961-E116-4265-BBD0-EC8AF747F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260648"/>
            <a:ext cx="1162818" cy="1162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B23A8-AB84-470E-A208-55592CCCCDF7}"/>
              </a:ext>
            </a:extLst>
          </p:cNvPr>
          <p:cNvSpPr txBox="1"/>
          <p:nvPr/>
        </p:nvSpPr>
        <p:spPr>
          <a:xfrm>
            <a:off x="950912" y="476672"/>
            <a:ext cx="7241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ESEMPIO CASO D’USO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6C6152D-CD78-4F3D-9D2C-8B5BC23058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3717032"/>
            <a:ext cx="5654391" cy="1162818"/>
          </a:xfrm>
          <a:prstGeom prst="rect">
            <a:avLst/>
          </a:prstGeom>
          <a:noFill/>
          <a:ln>
            <a:noFill/>
            <a:prstDash/>
          </a:ln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C13A3B7-1089-4E9D-8A5C-44544C773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356"/>
              </p:ext>
            </p:extLst>
          </p:nvPr>
        </p:nvGraphicFramePr>
        <p:xfrm>
          <a:off x="5838589" y="1628800"/>
          <a:ext cx="5517752" cy="4849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2159">
                  <a:extLst>
                    <a:ext uri="{9D8B030D-6E8A-4147-A177-3AD203B41FA5}">
                      <a16:colId xmlns:a16="http://schemas.microsoft.com/office/drawing/2014/main" val="1372213907"/>
                    </a:ext>
                  </a:extLst>
                </a:gridCol>
                <a:gridCol w="4355593">
                  <a:extLst>
                    <a:ext uri="{9D8B030D-6E8A-4147-A177-3AD203B41FA5}">
                      <a16:colId xmlns:a16="http://schemas.microsoft.com/office/drawing/2014/main" val="2314110056"/>
                    </a:ext>
                  </a:extLst>
                </a:gridCol>
              </a:tblGrid>
              <a:tr h="286369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UC_GU02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3023255765"/>
                  </a:ext>
                </a:extLst>
              </a:tr>
              <a:tr h="234656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 case name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Aggiunta di un nuovo amministratore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4259403254"/>
                  </a:ext>
                </a:extLst>
              </a:tr>
              <a:tr h="346979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Participating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Actors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Amministratore con permessi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3980187858"/>
                  </a:ext>
                </a:extLst>
              </a:tr>
              <a:tr h="2081876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Flow of events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L’amministratore, tramite un menu laterale, seleziona la categoria “Gestione amministrazione”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Il sistema risponde mostrando una lista di amministratori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L’amministratore preme sul pulsante “Aggiungi amministratore”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Il sistema risponde mostrando una interfaccia che l’amministratore compilerà inserendo: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742950" lvl="1" indent="-285750" fontAlgn="auto"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Nome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742950" lvl="1" indent="-285750" fontAlgn="auto"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Cognome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742950" lvl="1" indent="-285750" fontAlgn="auto"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E-Mail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742950" lvl="1" indent="-285750" fontAlgn="auto"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Permessi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L’amministratore preme sul tasto “Aggiungi amministratore”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fontAlgn="auto">
                        <a:spcAft>
                          <a:spcPts val="0"/>
                        </a:spcAft>
                        <a:buFont typeface="+mj-lt"/>
                        <a:buAutoNum type="arabicPeriod" startAt="5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Il sistema inoltra in automatico una mail al nuovo amministratore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2620529529"/>
                  </a:ext>
                </a:extLst>
              </a:tr>
              <a:tr h="173490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Entry conditions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L’amministratore è loggato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4028574026"/>
                  </a:ext>
                </a:extLst>
              </a:tr>
              <a:tr h="173490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Exit conditions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Viene inviata una mail al nuovo amministratore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2410217935"/>
                  </a:ext>
                </a:extLst>
              </a:tr>
              <a:tr h="438729">
                <a:tc>
                  <a:txBody>
                    <a:bodyPr/>
                    <a:lstStyle/>
                    <a:p>
                      <a:pPr marL="449580" indent="-449580"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Quality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49580" indent="-449580"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requirementsuq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marL="342900" lvl="0" indent="-342900" fontAlgn="auto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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 mail deve essere inviata entro 10 minuti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2380587991"/>
                  </a:ext>
                </a:extLst>
              </a:tr>
              <a:tr h="455410">
                <a:tc>
                  <a:txBody>
                    <a:bodyPr/>
                    <a:lstStyle/>
                    <a:p>
                      <a:pPr marL="449580" indent="-449580" fontAlgn="auto">
                        <a:spcAft>
                          <a:spcPts val="0"/>
                        </a:spcAft>
                      </a:pPr>
                      <a:r>
                        <a:rPr lang="it-IT" sz="1100" ker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Exception</a:t>
                      </a:r>
                      <a:endParaRPr lang="it-IT" sz="1100" kern="15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tc>
                  <a:txBody>
                    <a:bodyPr/>
                    <a:lstStyle/>
                    <a:p>
                      <a:pPr marL="342900" lvl="0" indent="-342900" fontAlgn="auto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"/>
                      </a:pPr>
                      <a:r>
                        <a:rPr lang="it-IT" sz="1100" kern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 il sistema individua un errore al punto 5, si viene rimandati al caso d’uso: EX_14</a:t>
                      </a:r>
                      <a:endParaRPr lang="it-IT" sz="1100" kern="15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054" marR="60054" marT="0" marB="0"/>
                </a:tc>
                <a:extLst>
                  <a:ext uri="{0D108BD9-81ED-4DB2-BD59-A6C34878D82A}">
                    <a16:rowId xmlns:a16="http://schemas.microsoft.com/office/drawing/2014/main" val="847030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1369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arketing 16: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5658_TF02801084.potx" id="{A8C78AEE-9652-45F8-B7F7-D8F306A8A8D0}" vid="{A52E16F1-1BDC-4499-8EFF-C0E7AB2CC971}"/>
    </a:ext>
  </a:extLst>
</a:theme>
</file>

<file path=ppt/theme/theme2.xml><?xml version="1.0" encoding="utf-8"?>
<a:theme xmlns:a="http://schemas.openxmlformats.org/drawingml/2006/main" name="Tema di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AACE6D-8EB6-447A-8DFD-C2C0C52916A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40262f94-9f35-4ac3-9a90-690165a166b7"/>
    <ds:schemaRef ds:uri="a4f35948-e619-41b3-aa29-22878b09cfd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885</Words>
  <Application>Microsoft Office PowerPoint</Application>
  <PresentationFormat>Personalizzato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Liberation Serif</vt:lpstr>
      <vt:lpstr>Montserrat</vt:lpstr>
      <vt:lpstr>Open Sans</vt:lpstr>
      <vt:lpstr>Symbol</vt:lpstr>
      <vt:lpstr>Times New Roman</vt:lpstr>
      <vt:lpstr>Wingdings</vt:lpstr>
      <vt:lpstr>Marketing 16:9</vt:lpstr>
      <vt:lpstr>CARCHECK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Amministratore</dc:creator>
  <cp:lastModifiedBy>FRANCESCO CAPRIGLIONE</cp:lastModifiedBy>
  <cp:revision>60</cp:revision>
  <dcterms:created xsi:type="dcterms:W3CDTF">2019-02-19T10:05:18Z</dcterms:created>
  <dcterms:modified xsi:type="dcterms:W3CDTF">2019-02-21T15:44:14Z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